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10691800" cx="7559675"/>
  <p:notesSz cx="6858000" cy="9144000"/>
  <p:embeddedFontLs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3" roundtripDataSignature="AMtx7miBuJY22zwEkfhXjPXuhqgTe4it+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7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21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OpenSans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8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f81126334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11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f81126334d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14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f81126334d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f7f8b365c8_1_1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f7f8b365c8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5ac6bb85026fb4c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6" name="Google Shape;276;g15ac6bb85026fb4c_16:notes"/>
          <p:cNvSpPr/>
          <p:nvPr>
            <p:ph idx="2" type="sldImg"/>
          </p:nvPr>
        </p:nvSpPr>
        <p:spPr>
          <a:xfrm>
            <a:off x="2217738" y="685800"/>
            <a:ext cx="242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f8a48c4d7a_0_2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f7f8b365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gf7f8b365c8_2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f8a48c4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gf8a48c4d7a_0_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81126334d_0_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f8112633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81126334d_0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f8112633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81126334d_0_4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f81126334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7f8b365c8_1_2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f7f8b365c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81126334d_0_6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f81126334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hyperlink" Target="https://zenodo.org/record/5906818" TargetMode="External"/><Relationship Id="rId8" Type="http://schemas.openxmlformats.org/officeDocument/2006/relationships/hyperlink" Target="https://sparceurope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5281/zenodo.5568482" TargetMode="External"/><Relationship Id="rId4" Type="http://schemas.openxmlformats.org/officeDocument/2006/relationships/hyperlink" Target="https://sparceurope.org/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doi.org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tinyurl.com/openedrec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://openedgroup.org/review" TargetMode="External"/><Relationship Id="rId6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246405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427655" y="1086521"/>
            <a:ext cx="293473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70907" y="4195058"/>
            <a:ext cx="6418200" cy="1415944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4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D'EINES D'ENOEL</a:t>
            </a:r>
            <a:endParaRPr/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95024" y="8441623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1135" y="7456423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-413110" y="6319226"/>
            <a:ext cx="8386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Feu servir les nostres plantilles per impulsar l'Educació en Obert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gf81126334d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f81126334d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f81126334d_0_84"/>
          <p:cNvSpPr txBox="1"/>
          <p:nvPr/>
        </p:nvSpPr>
        <p:spPr>
          <a:xfrm>
            <a:off x="182250" y="3892500"/>
            <a:ext cx="5904300" cy="58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 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Promoure economies d'escala: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REO són ​​gratuïts en línia, assequibles de forma impresa, es poden guardar per sempre i s'actualitzen fàcilment. Els recursos que altrament es destinarien a la compra de llibres de text poden redirigir-se cap a la tecnologia, millorar la instrucció o reduir el deute.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Donar suport al desenvolupament del cos docent: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i millorar l'accés, l'ús de REO i l'aprenentatge entre parells entre membres del cos docent interinstitucional així com la qualitat dels materials educatius.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Aprofitar al màxim les inversions públiques: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recursos provinents del finançament públic es fan servir per crear coneixement públic i es comparteixen transversalment a través de múltiples institucions amb costos addicionals reduïts.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Suport a l’autopromoció: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imatge pública de la institució pot beneficiar-se enormement a través dels seus REO de qualitat compartits i reutilitzats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Donar suport a la col·laboració internacional: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Treballar amb REO augmenta la visibilitat de la institució, millorant la seva reputació a nivell internacional a través de la col·laboració activa amb altres institucions a nivell mundial.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606214" y="63697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f81126334d_0_84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gf81126334d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gf81126334d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f81126334d_0_117"/>
          <p:cNvSpPr txBox="1"/>
          <p:nvPr/>
        </p:nvSpPr>
        <p:spPr>
          <a:xfrm>
            <a:off x="489402" y="4877760"/>
            <a:ext cx="5528207" cy="4950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l'educació en obert per a </a:t>
            </a: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Facilitar la matriculació/captació d'estudiants:</a:t>
            </a:r>
            <a:b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L'ús de REO augmenta la participació a l'educació superior en ampliar l'accés a estudiants no tradicionals que prenen decisions en funció de la qualitat dels materials educatius que s'ofereixen.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Augmenta la fidelització d'exalumnes:</a:t>
            </a:r>
            <a:br>
              <a:rPr b="1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Oferir REO de qualitat als exalumnes ajuda la institució a mantenir actiu el vincle amb ells.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606214" y="666007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f81126334d_0_117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f81126334d_0_141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gf81126334d_0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f81126334d_0_1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f81126334d_0_141"/>
          <p:cNvSpPr txBox="1"/>
          <p:nvPr/>
        </p:nvSpPr>
        <p:spPr>
          <a:xfrm>
            <a:off x="1610400" y="4065975"/>
            <a:ext cx="5375100" cy="6370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 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tothom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gf81126334d_0_141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2757200" y="4445200"/>
            <a:ext cx="4429500" cy="48012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Alliberar informació: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es pot compartir en general alliberant recursos educatius a través de llicències, per a qualsevol persona interessada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Transferir coneixement: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creats amb els impostos públics estan disponibles per al públic, són reutilitzables i compartibles.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Fan que l'aprenentatge duri tota la vida: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estar actualitzat i proporcionar un aprenentatge continu és més assequible per a tothom, reduint la distància entre les oportunitats obertes formals, informals i no formals.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Impulsar la igualtat: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gratuïts en línia faciliten el lliurament del mateix coneixement de qualitat a tots, independentment del seu estatus social i econòmic.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Promoure la diversitat i la inclusió: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REO, que es poden compartir i accedir fàcilment a través d'Internet, són una gran eina per descobrir i familiaritzar-se amb diferents punts de vista.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ciència ciutadana: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pot ser creat per tothom, i la disponibilitat de materials facilita que les persones continuïn adquirint coneixement.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255" name="Google Shape;255;gf81126334d_0_141"/>
          <p:cNvSpPr txBox="1"/>
          <p:nvPr/>
        </p:nvSpPr>
        <p:spPr>
          <a:xfrm>
            <a:off x="606214" y="651492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gf81126334d_0_141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f7f8b365c8_1_142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gf7f8b365c8_1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f7f8b365c8_1_1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f7f8b365c8_1_142"/>
          <p:cNvSpPr txBox="1"/>
          <p:nvPr/>
        </p:nvSpPr>
        <p:spPr>
          <a:xfrm>
            <a:off x="1610399" y="4590350"/>
            <a:ext cx="5646743" cy="4062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tothom</a:t>
            </a:r>
            <a:endParaRPr/>
          </a:p>
        </p:txBody>
      </p:sp>
      <p:sp>
        <p:nvSpPr>
          <p:cNvPr id="269" name="Google Shape;269;gf7f8b365c8_1_142"/>
          <p:cNvSpPr txBox="1"/>
          <p:nvPr/>
        </p:nvSpPr>
        <p:spPr>
          <a:xfrm>
            <a:off x="2996124" y="5367900"/>
            <a:ext cx="3989375" cy="35647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qualitat: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pot aportar millores a la qualitat dels REO simplement demanant aclariments. Sense accés no hi ha preguntes, sense preguntes no hi ha dubtes, sense dubtes no hi ha millores.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Expansió dels límits: </a:t>
            </a:r>
            <a:r>
              <a:rPr b="0" i="0" lang="en-DE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​​una forma meravellosa de compartir coneixements a través de les fronteres que permeten adaptacions que realment funcionen localment.</a:t>
            </a:r>
            <a:endParaRPr/>
          </a:p>
        </p:txBody>
      </p:sp>
      <p:sp>
        <p:nvSpPr>
          <p:cNvPr id="270" name="Google Shape;270;gf7f8b365c8_1_142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f7f8b365c8_1_142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606214" y="66600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gf7f8b365c8_1_142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g15ac6bb85026fb4c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246405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15ac6bb85026fb4c_16"/>
          <p:cNvSpPr txBox="1"/>
          <p:nvPr/>
        </p:nvSpPr>
        <p:spPr>
          <a:xfrm>
            <a:off x="1427655" y="1086521"/>
            <a:ext cx="2934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g15ac6bb85026fb4c_16"/>
          <p:cNvSpPr txBox="1"/>
          <p:nvPr/>
        </p:nvSpPr>
        <p:spPr>
          <a:xfrm>
            <a:off x="570907" y="4195058"/>
            <a:ext cx="64182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4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D'EINES D'ENOEL</a:t>
            </a:r>
            <a:endParaRPr/>
          </a:p>
        </p:txBody>
      </p:sp>
      <p:pic>
        <p:nvPicPr>
          <p:cNvPr id="281" name="Google Shape;281;g15ac6bb85026fb4c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95024" y="8441623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g15ac6bb85026fb4c_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1135" y="7456423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g15ac6bb85026fb4c_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15ac6bb85026fb4c_16"/>
          <p:cNvSpPr txBox="1"/>
          <p:nvPr/>
        </p:nvSpPr>
        <p:spPr>
          <a:xfrm>
            <a:off x="450900" y="5703800"/>
            <a:ext cx="65382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published as of October 2021 </a:t>
            </a:r>
            <a:r>
              <a:rPr lang="en-DE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lang="en-DE" sz="100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DE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lang="en-DE" sz="10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n-DE" sz="10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lang="en-DE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lang="en-DE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Enric Blasco, Mireia Casas, Ignasi Labastida and Eva Sanchez for the Catalan translation..</a:t>
            </a:r>
            <a:endParaRPr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443400" y="1491960"/>
            <a:ext cx="6643200" cy="90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És un conjunt d'eines (diapositives, fullets informatius i targetes de Twitter) preparades per l’European Network of Open Education Librarians (ENOEL). L'objectiu d'aquestes eines és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ajudar a conscienciar de la importància de l'educació en obert i assenyalar els beneficis per als estudiants, els docents, les institucions i la societat.</a:t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Aquesta col·lecció conté </a:t>
            </a: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plantilles per a fulletons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Podeu utilitzar les plantilles directament com estan o bé adaptar-les a les vostres necessitats especifiques.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utilitzeu la plantilla,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simplement descarregueu la presentació sencera o bé utilitzeu la diapositiva individual que vulgueu fer sevir i imprimiu-les.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voleu modificar la plantilla per a les vostres necessitats, heu de:</a:t>
            </a:r>
            <a:endParaRPr/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●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Descarregar l'eina que vulgueu utilitzar</a:t>
            </a:r>
            <a:endParaRPr/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●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Adaptar-la a les vostres necessitats (afegir el logotip de la vostra organització i introduir qualsevol altre canvi que penseu que encaixa)</a:t>
            </a:r>
            <a:endParaRPr/>
          </a:p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Assegureu-vos que la versió modificada té un avís indicant: “Aquest material és una obra derivada de [nom del fitxer (per exemple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Catalan_2.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enefits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leaflets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[enllaç a la font original: </a:t>
            </a:r>
            <a:r>
              <a:rPr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https://doi.org/10.5281/zenodo.5568482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realitzat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  </a:t>
            </a:r>
            <a:r>
              <a:rPr lang="en-DE" sz="1200" u="sng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CC PER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sota, trobareu una breu descripció sobre com està organitzada la col·lecció i usos suggerits per a determinades diapositives. Només són suggeriments; us animem a seleccionar, agafar i crear eines adaptades a les vostres necessitats.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fulletons estan pensats per ser impresos i organitzar-los de manera que encaixin com un trencaclosques: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 ofereix un exemple de com adaptar la plantilla, incloent la ubicació del logotip de la vostra organització i la nota de reconeixement.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diapositives 4-13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mostren els beneficis de l‘educació en obert per a quatre perfils d'usuaris: estudiants (amb un fons groc), professors (amb un fons verd), institucions (amb un fons turquesa) i per al públic en general (fons blanc). Es poden utilitzar per adreçar-se a diferents perfils.</a:t>
            </a: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diapositives inicials per a cadascun dels grups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(diapositives 4, 7, 10 i 12) mostren els principals beneficis per a cada grup segons ENOEL. La resta de diapositives per a cada grup enumera uns altres beneficis (diapositives 5-6 per a estudiants, 8-9 per a mestres, 11 per a institucions i 13 per a tothom).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357507" y="304481"/>
            <a:ext cx="3520800" cy="969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Benvinguts a aquest recull d'eines sobre els Beneficis de l'Educació Oberta!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gf8a48c4d7a_0_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54995" y="6582258"/>
            <a:ext cx="3649685" cy="134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gf7f8b365c8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f7f8b365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Aquí el teu logotip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425900" y="2763975"/>
            <a:ext cx="2120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Aquest material és una obra derivada d’“Catalan_2. OE Benefits - ENOEL leaflets”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DE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https://doi.org/10.5281/zenodo.5568482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 realitzat per</a:t>
            </a: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000" u="sng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sz="10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PER</a:t>
            </a:r>
            <a:endParaRPr b="0" i="0" sz="1000" u="none" cap="none" strike="noStrike">
              <a:solidFill>
                <a:srgbClr val="34C3E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493200" y="4169450"/>
            <a:ext cx="5142600" cy="53860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oberta per a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l'accés permanent: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tindran accés als recursos fins i tot després que hagin finalitzat el curs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Donar suport a la inclusió: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els recursos REO poden ser adaptats per reflectir els perfils dels estudiants i les possibles circumstàncies, abordant així les seves necessitats d'inclusió a diferents nivells.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 de l'aprenentatge: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​​accessibles des de qualsevol lloc i en qualsevol moment, de forma reiterada (i no cal subestimar el valor de la repetició!), i des de diferents dispositius i formats.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Promoure l'aprenentatge al llarg de tota la vida: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estan disponibles per a totes les persones de totes les edats, en qualsevol moment que algú vulgui aprendre alguna cosa o tornar a alguna cosa per a refrescar la memòria.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Estalvi de costos: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elevats preus poden portar als estudiants a fer servir versions anteriors de certes publicacions; amb els REO això no és un problema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4996025" y="2610488"/>
            <a:ext cx="22953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EXEMPLE PER ADAPTAR A LES VOSTRES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NECESSITATS</a:t>
            </a:r>
            <a:endParaRPr/>
          </a:p>
        </p:txBody>
      </p:sp>
      <p:sp>
        <p:nvSpPr>
          <p:cNvPr id="115" name="Google Shape;115;gf7f8b365c8_2_0"/>
          <p:cNvSpPr txBox="1"/>
          <p:nvPr/>
        </p:nvSpPr>
        <p:spPr>
          <a:xfrm>
            <a:off x="2609250" y="3431620"/>
            <a:ext cx="3417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Afegiu la nota de</a:t>
            </a:r>
            <a:b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reconeixement</a:t>
            </a:r>
            <a:endParaRPr/>
          </a:p>
        </p:txBody>
      </p:sp>
      <p:sp>
        <p:nvSpPr>
          <p:cNvPr id="116" name="Google Shape;116;gf7f8b365c8_2_0"/>
          <p:cNvSpPr/>
          <p:nvPr/>
        </p:nvSpPr>
        <p:spPr>
          <a:xfrm>
            <a:off x="2692650" y="3046013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f7f8b365c8_2_0"/>
          <p:cNvSpPr txBox="1"/>
          <p:nvPr/>
        </p:nvSpPr>
        <p:spPr>
          <a:xfrm>
            <a:off x="4227000" y="9615445"/>
            <a:ext cx="3417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Afegeix el logotip de la teva organització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f7f8b365c8_2_0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f7f8b365c8_2_0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gf8a48c4d7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f8a48c4d7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f8a48c4d7a_0_0"/>
          <p:cNvSpPr txBox="1"/>
          <p:nvPr/>
        </p:nvSpPr>
        <p:spPr>
          <a:xfrm>
            <a:off x="2357724" y="459425"/>
            <a:ext cx="4855875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4107900"/>
            <a:ext cx="5250000" cy="51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l'educació en obert per a 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b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l'accés permanent: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tindran accés als recursos fins i tot després que hagin finalitzat el seu curs.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Donar suport a la inclusió: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poden ser adaptats per reflectir els perfils dels estudiants i les possibles circumstàncies, abordant així les seves necessitats d'inclusió a diferents nivells.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diversificació de l'aprenentatge: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​​accessibles des de qualsevol lloc i en qualsevol moment, de forma reiterada (i no cal subestimar el valor de la repetició!), i des de diferents dispositius i formats.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Promoure l'aprenentatge al llarg de tota la vida: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estan disponibles per a totes les persones de totes les edats, en qualsevol moment que algú vulgui aprendre alguna cosa o tornar a alguna cosa per refrescar la memòria.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Estalvi de costos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elevats preus poden portar els estudiants a fer servir versions anteriors d'algunes publicacions; amb els REO això no és un problema.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34" name="Google Shape;134;gf8a48c4d7a_0_0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f81126334d_0_6"/>
          <p:cNvSpPr/>
          <p:nvPr/>
        </p:nvSpPr>
        <p:spPr>
          <a:xfrm>
            <a:off x="182250" y="3705865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gf81126334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f81126334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f81126334d_0_6"/>
          <p:cNvSpPr txBox="1"/>
          <p:nvPr/>
        </p:nvSpPr>
        <p:spPr>
          <a:xfrm>
            <a:off x="493200" y="4005374"/>
            <a:ext cx="5142600" cy="55066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l'educació en obert per a 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b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Augmentar les oportunitats d'aprenentatge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estudiants que utilitzen REO tenen els mateixos resultats acadèmics, o millors, que els que utilitzen materials tradicionals (</a:t>
            </a:r>
            <a:r>
              <a:rPr b="0" i="0" lang="en-DE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http://openedgroup.org/review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la disponibilitat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REO poden estar disponible des de l'inici dels cursos, el que significa que els estudiants podran treballar amb ells des del principi.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Millorar la qualitat: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permeten millorar la qualitat i l'actualització contínua, juntament amb una ràpida difusió, assegurant que la informació continguda hi estigui actualitzada.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 les pràctiques en obert: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poden ser reconeguts com a part de l'equip d'autors i reconeguts  pel seu treball i les seves capacitats.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f81126334d_0_6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f81126334d_0_23"/>
          <p:cNvSpPr/>
          <p:nvPr/>
        </p:nvSpPr>
        <p:spPr>
          <a:xfrm>
            <a:off x="2396100" y="2496975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f81126334d_0_23"/>
          <p:cNvSpPr txBox="1"/>
          <p:nvPr/>
        </p:nvSpPr>
        <p:spPr>
          <a:xfrm>
            <a:off x="604200" y="5250550"/>
            <a:ext cx="5482500" cy="45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l'educació en obert per </a:t>
            </a:r>
            <a:r>
              <a:rPr b="1" i="0" lang="en-DE" sz="1800" u="none" cap="none" strike="noStrike">
                <a:solidFill>
                  <a:srgbClr val="FFD966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000" u="none" cap="none" strike="noStrike">
              <a:solidFill>
                <a:srgbClr val="FFD9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FFD9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S'ofereixen (més que només) sense cost: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REO=gratis+permisos</a:t>
            </a:r>
            <a:b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una millor educació = garantir un futur millor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(ODS 4: “Garantir una educació de qualitat inclusiva i equitativa i promoure oportunitats d'aprenentatge permanent per a tots”).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Millorar la comprensió: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poden revisar conceptes/idees usant una gamma diferent de recursos (és a dir, repetir el mateix concepte usant una explicació diferent).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Co-creació: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donen als estudiants l'oportunitat de ser socis de co-creació que es beneficien a sí mateixos.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8" name="Google Shape;158;gf81126334d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f81126334d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f81126334d_0_23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650575" y="64096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f81126334d_0_23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f81126334d_0_42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f81126334d_0_42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gf81126334d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f81126334d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f81126334d_0_42"/>
          <p:cNvSpPr txBox="1"/>
          <p:nvPr/>
        </p:nvSpPr>
        <p:spPr>
          <a:xfrm>
            <a:off x="2780700" y="4586200"/>
            <a:ext cx="4300350" cy="49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Permeten la modificació: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pot (parcialment o totalment) adaptar els REO, creant la millor combinació de materials del curs per a cada experiència d'aprenentatge, millorant contínuament la qualitat dels REO.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pedagogies obertes: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amb els REO, els estudiants estan profundament compromesos amb el seu procés educacional, així com també en la creació de materials docents, creant-los, en essència, ells mateixos amb l'ajuda i la supervisió d'un professor.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Augmentar la reputació: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de qualitat augmenten la reputació del docent a nivell local i global, oferint alhora noves oportunitats per col·laborar amb col·legues de tot el món.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Redueixen la càrrega de treball: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no ha de reinventar la roda cada cop sinó que pot utilitzar el que ja existeix.</a:t>
            </a:r>
            <a:b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Inspirar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REO són una forma d'obtenir noves idees.</a:t>
            </a:r>
            <a:endParaRPr/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1676250" y="3941362"/>
            <a:ext cx="5404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professors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f81126334d_0_42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76" name="Google Shape;176;gf81126334d_0_42"/>
          <p:cNvSpPr txBox="1"/>
          <p:nvPr/>
        </p:nvSpPr>
        <p:spPr>
          <a:xfrm>
            <a:off x="606214" y="636979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f81126334d_0_42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f7f8b365c8_1_23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f7f8b365c8_1_23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gf7f8b365c8_1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f7f8b365c8_1_23"/>
          <p:cNvSpPr txBox="1"/>
          <p:nvPr/>
        </p:nvSpPr>
        <p:spPr>
          <a:xfrm>
            <a:off x="2757200" y="4597950"/>
            <a:ext cx="4147500" cy="55912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enfocaments actius: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professors poden dissenyar diverses estratègies pràctiques per donar suport a les experiències d'aprenentatge pràctic basades en la barreja/adaptació de REO.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Fomentar la col·laboració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La retroalimentació entre parells, la col·laboració dels estudiants i la participació d'experts s'incrementen i enriqueixen als professors, gràcies al procés propiciat per les llicències obertes.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Donar suport a la innovació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REO ofereixen oportunitats per millorar la qualitat dels materials d'ensenyament i aprenentatge, permetent que altres es basin en ells i aportin comentaris constructius.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Assegura el llegat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 procés de reutilització iniciat pels REO continua fins i tot després de la seva retirada.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1676249" y="4013933"/>
            <a:ext cx="5580893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professors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gf7f8b365c8_1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f7f8b365c8_1_23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606214" y="622466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f7f8b365c8_1_23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f81126334d_0_64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gf81126334d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f81126334d_0_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f81126334d_0_64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f81126334d_0_64"/>
          <p:cNvSpPr txBox="1"/>
          <p:nvPr/>
        </p:nvSpPr>
        <p:spPr>
          <a:xfrm>
            <a:off x="2751575" y="5090731"/>
            <a:ext cx="4147500" cy="45140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Ampliar les opcions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llibres de text com a REO amplien els recursos dels docents i poden garantir el mateix alt nivell de qualitat que els llibres de text tradicionals.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llibertat acadèmica: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llicències obertes en els REO permeten als professors modificar i actualitzar regularment els recursos d'aprenentatge per als seus cursos.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Mostra la innovació i la creativitat: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creativitat dels docents pot impressionar als possibles estudiants i patrocinadors. Això ajudarà a augmentar la inscripció d'estudiants a certs cursos i augmentarà la importància del professorat a nivell personal.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gf81126334d_0_64"/>
          <p:cNvSpPr txBox="1"/>
          <p:nvPr/>
        </p:nvSpPr>
        <p:spPr>
          <a:xfrm>
            <a:off x="1670625" y="4413981"/>
            <a:ext cx="5404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professors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gf81126334d_0_64"/>
          <p:cNvSpPr txBox="1"/>
          <p:nvPr/>
        </p:nvSpPr>
        <p:spPr>
          <a:xfrm>
            <a:off x="493200" y="2171546"/>
            <a:ext cx="715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d'educació oberta de la UNESCO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591700" y="651494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REO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BÀSICS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f81126334d_0_64"/>
          <p:cNvSpPr txBox="1"/>
          <p:nvPr/>
        </p:nvSpPr>
        <p:spPr>
          <a:xfrm>
            <a:off x="2357724" y="459425"/>
            <a:ext cx="485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"Els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Recursos d'Educació Oberta (REO)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són materials d'aprenentatge, ensenyament i investigació en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format i mitjà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que es troben al domini públic, o que mantenen els drets d'autor però estan subjectes a una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llicència oberta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que permet un accés sense cost, reutilització, definició nous objectius, adaptació i redistribució per tercers"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2021-07-01T10:24:04Z</dcterms:created>
  <dc:creator>Agata Morka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0x010100DC3928E83280B445B3C20F6E7821AF64</vt:lpwstr>
  </property>
</Properties>
</file>